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4" r:id="rId4"/>
    <p:sldId id="266" r:id="rId5"/>
    <p:sldId id="265" r:id="rId6"/>
    <p:sldId id="271" r:id="rId7"/>
    <p:sldId id="268" r:id="rId8"/>
    <p:sldId id="272" r:id="rId9"/>
    <p:sldId id="274" r:id="rId10"/>
    <p:sldId id="275" r:id="rId11"/>
    <p:sldId id="269" r:id="rId12"/>
    <p:sldId id="273" r:id="rId1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18"/>
  </p:normalViewPr>
  <p:slideViewPr>
    <p:cSldViewPr snapToGrid="0" snapToObjects="1">
      <p:cViewPr varScale="1">
        <p:scale>
          <a:sx n="93" d="100"/>
          <a:sy n="93" d="100"/>
        </p:scale>
        <p:origin x="78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14A132-7924-B144-A572-1287483CE2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87B9B9C-4664-B746-966A-BD5B7B10A5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DA112ED-416A-6347-9955-D13DD8E316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CAC600-850E-DC4F-A7C2-CAB94CD769F8}" type="datetimeFigureOut">
              <a:rPr kumimoji="1" lang="zh-CN" altLang="en-US" smtClean="0"/>
              <a:t>2019/7/12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79ED6B6-9DEA-CF42-BE90-C7C73E163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5B87F34-0F2F-AE44-A50E-9C6B203287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4346FF-1D6D-6341-AB06-F1E15069FC1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100827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0B1FDC-19EB-FE46-B994-CF3B6DAC6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1CE9324-3E34-3849-8CE0-0445B655F4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97170EE-DB00-1D4D-A50E-B9E7F632B3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CAC600-850E-DC4F-A7C2-CAB94CD769F8}" type="datetimeFigureOut">
              <a:rPr kumimoji="1" lang="zh-CN" altLang="en-US" smtClean="0"/>
              <a:t>2019/7/12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4F63487-5C94-B34A-BBA7-696CF1FE5A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F57CC76-A447-5349-ADF8-93CC6DD996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4346FF-1D6D-6341-AB06-F1E15069FC1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089201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B603DE0E-F073-7A47-B281-BE380AE2EC5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8D4BC6A-9ED4-164B-9920-3B93C46056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C75560C-70EA-3042-B8CA-6CF743D38B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CAC600-850E-DC4F-A7C2-CAB94CD769F8}" type="datetimeFigureOut">
              <a:rPr kumimoji="1" lang="zh-CN" altLang="en-US" smtClean="0"/>
              <a:t>2019/7/12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2125CA1-8067-584D-905D-E4A7D0F00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7FD5A24-F5DC-CD4C-B1DB-4E1E5A11E3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4346FF-1D6D-6341-AB06-F1E15069FC1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329262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717FBA7-B164-4B4B-956E-72F010447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78A2D0F-F5EB-1349-9FA0-A969537D53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8EAEA81-3350-A841-B950-8366B7D008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CAC600-850E-DC4F-A7C2-CAB94CD769F8}" type="datetimeFigureOut">
              <a:rPr kumimoji="1" lang="zh-CN" altLang="en-US" smtClean="0"/>
              <a:t>2019/7/12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464400E-4400-E04B-B969-1BC197C097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A51BF7F-D131-8242-B0CD-E82B821078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4346FF-1D6D-6341-AB06-F1E15069FC1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545677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823826-CABD-334D-A5D4-BB2B598C33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1352012-3658-7B41-A858-7AE484DD27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A1D872F-64C7-F740-820C-AFB9EF0283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CAC600-850E-DC4F-A7C2-CAB94CD769F8}" type="datetimeFigureOut">
              <a:rPr kumimoji="1" lang="zh-CN" altLang="en-US" smtClean="0"/>
              <a:t>2019/7/12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1DAAA9B-E146-3B4A-A9B1-85C89B29CD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6EDF7DF-F92A-3345-A63B-97F043DB2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4346FF-1D6D-6341-AB06-F1E15069FC1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496480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2659DD-907A-8040-9E19-7E22DF1871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9BDA827-ED32-E944-A5FC-26C1D60B86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0B36F8B-BF10-274E-9438-1CC91FB7E9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57952B7-E40B-7A49-AA86-54F0633BC0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CAC600-850E-DC4F-A7C2-CAB94CD769F8}" type="datetimeFigureOut">
              <a:rPr kumimoji="1" lang="zh-CN" altLang="en-US" smtClean="0"/>
              <a:t>2019/7/12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3482444-86CC-5A45-A178-7D5BF34855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B11690C-C6E9-D546-B3AE-5F78E0D4B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4346FF-1D6D-6341-AB06-F1E15069FC1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575404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0C6CB7-252B-2648-9147-AA713A751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9EC8CA8-280E-5B4E-B588-383054C422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C16944D-2B30-2B4B-97E5-0FC1B4DE16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C400E56D-C407-3D48-8327-91067F8CD4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A76D58D4-4632-DD42-862E-39F92ED8FDA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28BE50AC-977D-8442-9115-33C5EE1A1C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CAC600-850E-DC4F-A7C2-CAB94CD769F8}" type="datetimeFigureOut">
              <a:rPr kumimoji="1" lang="zh-CN" altLang="en-US" smtClean="0"/>
              <a:t>2019/7/12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004D2F7B-7BE8-5049-9F57-B4327BDCE3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2C651381-31CE-2443-990A-E0B24DC6A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4346FF-1D6D-6341-AB06-F1E15069FC1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139235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8670DF-18EC-7641-A78B-F9E274292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4E2FF70-F4B0-8141-9955-8287D92392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CAC600-850E-DC4F-A7C2-CAB94CD769F8}" type="datetimeFigureOut">
              <a:rPr kumimoji="1" lang="zh-CN" altLang="en-US" smtClean="0"/>
              <a:t>2019/7/12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B960651-6736-B146-9DDA-AEF083A20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8C44074-07D2-A642-8ED0-24EDE6D725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4346FF-1D6D-6341-AB06-F1E15069FC1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810172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B9381F4C-24B1-6443-9B6E-721FEAF739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CAC600-850E-DC4F-A7C2-CAB94CD769F8}" type="datetimeFigureOut">
              <a:rPr kumimoji="1" lang="zh-CN" altLang="en-US" smtClean="0"/>
              <a:t>2019/7/12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D626CAF6-ACF9-9446-9C9E-FBC9BC14CD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104C586-D856-B94C-9684-9612A0518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4346FF-1D6D-6341-AB06-F1E15069FC1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07556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EF78EA-ABA8-EF4D-8074-8BD1072AF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F3E5601-00BF-204D-AF73-1B2490A4AA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7D2915B-1F4D-EA4E-8A91-EF058DAC26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7626867-A6B1-AB44-B396-1FE42233DB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CAC600-850E-DC4F-A7C2-CAB94CD769F8}" type="datetimeFigureOut">
              <a:rPr kumimoji="1" lang="zh-CN" altLang="en-US" smtClean="0"/>
              <a:t>2019/7/12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7502083-4450-1E43-B304-885716130E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56FF650-EF44-E042-8A8D-32A4D9E0E3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4346FF-1D6D-6341-AB06-F1E15069FC1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538252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7C104D-E985-5B43-AA0E-9EB86A6BD8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85E64134-27C3-DF47-90C5-7DFEA261429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4589F35-D5E6-794F-9729-3666F00A31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741574C-862F-6C42-A7A3-0D706C2081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CAC600-850E-DC4F-A7C2-CAB94CD769F8}" type="datetimeFigureOut">
              <a:rPr kumimoji="1" lang="zh-CN" altLang="en-US" smtClean="0"/>
              <a:t>2019/7/12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39BC6A4-1368-4348-96C0-8A6971FDAB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A4CD830-0EFC-9541-B2FA-9E6D055EA3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4346FF-1D6D-6341-AB06-F1E15069FC1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216846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82954B83-C59A-994E-A704-77CE3CD960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BD9E789-409D-BF46-915C-B352789340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F456D27-E36F-B446-A2EF-D2F0502F76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CAC600-850E-DC4F-A7C2-CAB94CD769F8}" type="datetimeFigureOut">
              <a:rPr kumimoji="1" lang="zh-CN" altLang="en-US" smtClean="0"/>
              <a:t>2019/7/12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CDD4F88-0ECB-B246-9B79-9F1086A40D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CF2398C-C794-A44D-9C20-429B021096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4346FF-1D6D-6341-AB06-F1E15069FC1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5416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tif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tiff"/><Relationship Id="rId4" Type="http://schemas.openxmlformats.org/officeDocument/2006/relationships/image" Target="../media/image5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tiff"/><Relationship Id="rId4" Type="http://schemas.openxmlformats.org/officeDocument/2006/relationships/image" Target="../media/image8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823D81BE-3768-DC4E-8524-39C225ECD8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5368" y="2043663"/>
            <a:ext cx="6105194" cy="2031055"/>
          </a:xfrm>
        </p:spPr>
        <p:txBody>
          <a:bodyPr>
            <a:normAutofit/>
          </a:bodyPr>
          <a:lstStyle/>
          <a:p>
            <a:r>
              <a:rPr kumimoji="1" lang="en-US" altLang="zh-CN" dirty="0">
                <a:solidFill>
                  <a:srgbClr val="FFFFFF"/>
                </a:solidFill>
              </a:rPr>
              <a:t>NLP</a:t>
            </a:r>
            <a:r>
              <a:rPr kumimoji="1" lang="zh-CN" altLang="en-US" dirty="0">
                <a:solidFill>
                  <a:srgbClr val="FFFFFF"/>
                </a:solidFill>
              </a:rPr>
              <a:t>领域问题及</a:t>
            </a:r>
            <a:r>
              <a:rPr kumimoji="1" lang="en-US" altLang="zh-CN" dirty="0">
                <a:solidFill>
                  <a:srgbClr val="FFFFFF"/>
                </a:solidFill>
              </a:rPr>
              <a:t>BERT</a:t>
            </a:r>
            <a:r>
              <a:rPr kumimoji="1" lang="zh-CN" altLang="en-US" dirty="0">
                <a:solidFill>
                  <a:srgbClr val="FFFFFF"/>
                </a:solidFill>
              </a:rPr>
              <a:t>简介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0E38166-9244-2547-A5F0-C6654B04D5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5368" y="4074718"/>
            <a:ext cx="6105194" cy="682079"/>
          </a:xfrm>
        </p:spPr>
        <p:txBody>
          <a:bodyPr>
            <a:normAutofit fontScale="85000" lnSpcReduction="20000"/>
          </a:bodyPr>
          <a:lstStyle/>
          <a:p>
            <a:r>
              <a:rPr kumimoji="1" lang="en-US" altLang="zh-CN" dirty="0">
                <a:solidFill>
                  <a:srgbClr val="FFFFFF"/>
                </a:solidFill>
              </a:rPr>
              <a:t>				</a:t>
            </a:r>
            <a:r>
              <a:rPr kumimoji="1" lang="zh-CN" altLang="en-US" dirty="0">
                <a:solidFill>
                  <a:srgbClr val="FFFFFF"/>
                </a:solidFill>
              </a:rPr>
              <a:t>闲谈</a:t>
            </a:r>
            <a:r>
              <a:rPr kumimoji="1" lang="en-US" altLang="zh-CN" dirty="0" err="1">
                <a:solidFill>
                  <a:srgbClr val="FFFFFF"/>
                </a:solidFill>
              </a:rPr>
              <a:t>nlp</a:t>
            </a:r>
            <a:endParaRPr kumimoji="1" lang="en-US" altLang="zh-CN" dirty="0">
              <a:solidFill>
                <a:srgbClr val="FFFFFF"/>
              </a:solidFill>
            </a:endParaRPr>
          </a:p>
          <a:p>
            <a:r>
              <a:rPr kumimoji="1" lang="en-US" altLang="zh-CN" dirty="0">
                <a:solidFill>
                  <a:srgbClr val="FFFFFF"/>
                </a:solidFill>
              </a:rPr>
              <a:t>				——</a:t>
            </a:r>
            <a:r>
              <a:rPr kumimoji="1" lang="en-US" altLang="zh-CN" dirty="0" err="1">
                <a:solidFill>
                  <a:srgbClr val="FFFFFF"/>
                </a:solidFill>
              </a:rPr>
              <a:t>comaple.zhang</a:t>
            </a:r>
            <a:endParaRPr kumimoji="1" lang="zh-CN" alt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59372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86554CE3-E3DB-F04B-ACF8-1A80B2B94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r>
              <a:rPr kumimoji="1" lang="en-US" altLang="zh-CN" sz="4000" dirty="0">
                <a:solidFill>
                  <a:srgbClr val="FFFFFF"/>
                </a:solidFill>
              </a:rPr>
              <a:t>BERT</a:t>
            </a:r>
            <a:endParaRPr kumimoji="1" lang="zh-CN" altLang="en-US" sz="4000" dirty="0">
              <a:solidFill>
                <a:srgbClr val="FFFFFF"/>
              </a:solidFill>
            </a:endParaRPr>
          </a:p>
        </p:txBody>
      </p:sp>
      <p:sp>
        <p:nvSpPr>
          <p:cNvPr id="21" name="内容占位符 2">
            <a:extLst>
              <a:ext uri="{FF2B5EF4-FFF2-40B4-BE49-F238E27FC236}">
                <a16:creationId xmlns:a16="http://schemas.microsoft.com/office/drawing/2014/main" id="{9371805F-32A2-9445-8AB0-998E338CD9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226" y="3092970"/>
            <a:ext cx="9833548" cy="2693976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kumimoji="1" lang="en-US" altLang="zh-CN" sz="1600" dirty="0">
              <a:solidFill>
                <a:srgbClr val="000000"/>
              </a:solidFill>
            </a:endParaRPr>
          </a:p>
          <a:p>
            <a:pPr lvl="1"/>
            <a:endParaRPr kumimoji="1" lang="en-US" altLang="zh-CN" sz="1600" dirty="0">
              <a:solidFill>
                <a:srgbClr val="000000"/>
              </a:solidFill>
            </a:endParaRPr>
          </a:p>
          <a:p>
            <a:pPr marL="457200" lvl="1" indent="0">
              <a:buNone/>
            </a:pPr>
            <a:endParaRPr kumimoji="1" lang="zh-CN" altLang="en-US" sz="1600" dirty="0">
              <a:solidFill>
                <a:srgbClr val="000000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DE75A1A-2660-F141-BA4E-A99AD744DF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515" y="2958891"/>
            <a:ext cx="5486400" cy="35941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DC86F75-1645-ED46-866B-6DD9243E60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6407" y="3450146"/>
            <a:ext cx="5372100" cy="233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0924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86554CE3-E3DB-F04B-ACF8-1A80B2B94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r>
              <a:rPr kumimoji="1" lang="en-US" altLang="zh-CN" sz="4000" dirty="0">
                <a:solidFill>
                  <a:srgbClr val="FFFFFF"/>
                </a:solidFill>
              </a:rPr>
              <a:t>BERT</a:t>
            </a:r>
            <a:endParaRPr kumimoji="1" lang="zh-CN" altLang="en-US" sz="4000" dirty="0">
              <a:solidFill>
                <a:srgbClr val="FFFFFF"/>
              </a:solidFill>
            </a:endParaRPr>
          </a:p>
        </p:txBody>
      </p:sp>
      <p:sp>
        <p:nvSpPr>
          <p:cNvPr id="21" name="内容占位符 2">
            <a:extLst>
              <a:ext uri="{FF2B5EF4-FFF2-40B4-BE49-F238E27FC236}">
                <a16:creationId xmlns:a16="http://schemas.microsoft.com/office/drawing/2014/main" id="{9371805F-32A2-9445-8AB0-998E338CD9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226" y="3092970"/>
            <a:ext cx="9833548" cy="2693976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endParaRPr kumimoji="1" lang="en-US" altLang="zh-CN" sz="1600" dirty="0">
              <a:solidFill>
                <a:srgbClr val="000000"/>
              </a:solidFill>
            </a:endParaRPr>
          </a:p>
          <a:p>
            <a:pPr lvl="1"/>
            <a:r>
              <a:rPr lang="en-US" altLang="zh-CN" dirty="0"/>
              <a:t>Task #1: Masked LM</a:t>
            </a:r>
          </a:p>
          <a:p>
            <a:pPr marL="0" indent="0">
              <a:buNone/>
            </a:pPr>
            <a:r>
              <a:rPr lang="en-US" altLang="zh-CN" dirty="0"/>
              <a:t>	The training data generator</a:t>
            </a:r>
            <a:r>
              <a:rPr lang="zh-CN" altLang="en-US" dirty="0"/>
              <a:t> </a:t>
            </a:r>
            <a:r>
              <a:rPr lang="en-US" altLang="zh-CN" dirty="0"/>
              <a:t>chooses 15% of the token positions at random for</a:t>
            </a:r>
            <a:r>
              <a:rPr lang="zh-CN" altLang="en-US" dirty="0"/>
              <a:t> </a:t>
            </a:r>
            <a:r>
              <a:rPr lang="en-US" altLang="zh-CN" dirty="0"/>
              <a:t>prediction.</a:t>
            </a:r>
          </a:p>
          <a:p>
            <a:pPr marL="0" indent="0">
              <a:buNone/>
            </a:pPr>
            <a:r>
              <a:rPr lang="en-US" altLang="zh-CN" dirty="0"/>
              <a:t>	If the </a:t>
            </a:r>
            <a:r>
              <a:rPr lang="en-US" altLang="zh-CN" dirty="0" err="1"/>
              <a:t>i-th</a:t>
            </a:r>
            <a:r>
              <a:rPr lang="en-US" altLang="zh-CN" dirty="0"/>
              <a:t> token is chosen, we replace</a:t>
            </a:r>
            <a:r>
              <a:rPr lang="zh-CN" altLang="en-US" dirty="0"/>
              <a:t> </a:t>
            </a:r>
            <a:r>
              <a:rPr lang="en-US" altLang="zh-CN" dirty="0"/>
              <a:t>the </a:t>
            </a:r>
            <a:r>
              <a:rPr lang="en-US" altLang="zh-CN" dirty="0" err="1"/>
              <a:t>i-th</a:t>
            </a:r>
            <a:r>
              <a:rPr lang="en-US" altLang="zh-CN" dirty="0"/>
              <a:t> token with (1) the [MASK] token 80% of</a:t>
            </a:r>
            <a:r>
              <a:rPr lang="zh-CN" altLang="en-US" dirty="0"/>
              <a:t> </a:t>
            </a:r>
            <a:r>
              <a:rPr lang="en-US" altLang="zh-CN" dirty="0"/>
              <a:t>the time (2) a random token 10% of the time (3)</a:t>
            </a:r>
            <a:r>
              <a:rPr lang="zh-CN" altLang="en-US" dirty="0"/>
              <a:t> </a:t>
            </a:r>
            <a:r>
              <a:rPr lang="en-US" altLang="zh-CN" dirty="0"/>
              <a:t>the unchanged </a:t>
            </a:r>
            <a:r>
              <a:rPr lang="en-US" altLang="zh-CN" dirty="0" err="1"/>
              <a:t>i-th</a:t>
            </a:r>
            <a:r>
              <a:rPr lang="en-US" altLang="zh-CN" dirty="0"/>
              <a:t> token 10% of the time. Then,</a:t>
            </a:r>
            <a:r>
              <a:rPr lang="zh-CN" altLang="en-US" dirty="0"/>
              <a:t> </a:t>
            </a:r>
            <a:r>
              <a:rPr lang="en-US" altLang="zh-CN" dirty="0" err="1"/>
              <a:t>Ti</a:t>
            </a:r>
            <a:r>
              <a:rPr lang="en-US" altLang="zh-CN" dirty="0"/>
              <a:t> will be used to predict the original token with</a:t>
            </a:r>
            <a:r>
              <a:rPr lang="zh-CN" altLang="en-US" dirty="0"/>
              <a:t> </a:t>
            </a:r>
            <a:r>
              <a:rPr lang="en-US" altLang="zh-CN" dirty="0"/>
              <a:t>cross entropy loss</a:t>
            </a:r>
          </a:p>
          <a:p>
            <a:pPr marL="0" indent="0">
              <a:buNone/>
            </a:pPr>
            <a:endParaRPr lang="en-US" altLang="zh-CN" dirty="0"/>
          </a:p>
          <a:p>
            <a:pPr lvl="1"/>
            <a:endParaRPr kumimoji="1" lang="en-US" altLang="zh-CN" sz="1600" dirty="0">
              <a:solidFill>
                <a:srgbClr val="000000"/>
              </a:solidFill>
            </a:endParaRPr>
          </a:p>
          <a:p>
            <a:pPr marL="457200" lvl="1" indent="0">
              <a:buNone/>
            </a:pPr>
            <a:endParaRPr kumimoji="1" lang="zh-CN" altLang="en-US" sz="16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63966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86554CE3-E3DB-F04B-ACF8-1A80B2B94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r>
              <a:rPr kumimoji="1" lang="en-US" altLang="zh-CN" sz="4000" dirty="0">
                <a:solidFill>
                  <a:srgbClr val="FFFFFF"/>
                </a:solidFill>
              </a:rPr>
              <a:t>BERT</a:t>
            </a:r>
            <a:endParaRPr kumimoji="1" lang="zh-CN" altLang="en-US" sz="4000" dirty="0">
              <a:solidFill>
                <a:srgbClr val="FFFFFF"/>
              </a:solidFill>
            </a:endParaRPr>
          </a:p>
        </p:txBody>
      </p:sp>
      <p:sp>
        <p:nvSpPr>
          <p:cNvPr id="21" name="内容占位符 2">
            <a:extLst>
              <a:ext uri="{FF2B5EF4-FFF2-40B4-BE49-F238E27FC236}">
                <a16:creationId xmlns:a16="http://schemas.microsoft.com/office/drawing/2014/main" id="{9371805F-32A2-9445-8AB0-998E338CD9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226" y="3092970"/>
            <a:ext cx="9833548" cy="2693976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kumimoji="1" lang="en-US" altLang="zh-CN" sz="1600" dirty="0">
              <a:solidFill>
                <a:srgbClr val="000000"/>
              </a:solidFill>
            </a:endParaRPr>
          </a:p>
          <a:p>
            <a:r>
              <a:rPr lang="en-US" altLang="zh-CN" dirty="0"/>
              <a:t>Task #2: Next Sentence Prediction (NSP)	</a:t>
            </a:r>
          </a:p>
          <a:p>
            <a:pPr marL="0" indent="0">
              <a:buNone/>
            </a:pPr>
            <a:r>
              <a:rPr lang="en-US" altLang="zh-CN" dirty="0"/>
              <a:t>	</a:t>
            </a:r>
            <a:r>
              <a:rPr lang="en-US" altLang="zh-CN" dirty="0" err="1"/>
              <a:t>Specifically,when</a:t>
            </a:r>
            <a:r>
              <a:rPr lang="en-US" altLang="zh-CN" dirty="0"/>
              <a:t> choosing the sentences A and B for each pretraining</a:t>
            </a:r>
            <a:r>
              <a:rPr lang="zh-CN" altLang="en-US" dirty="0"/>
              <a:t> </a:t>
            </a:r>
            <a:r>
              <a:rPr lang="en-US" altLang="zh-CN" dirty="0"/>
              <a:t>example, 50% of the time B is the actual</a:t>
            </a:r>
            <a:r>
              <a:rPr lang="zh-CN" altLang="en-US" dirty="0"/>
              <a:t> </a:t>
            </a:r>
            <a:r>
              <a:rPr lang="en-US" altLang="zh-CN" dirty="0"/>
              <a:t>next sentence that follows A (labeled as </a:t>
            </a:r>
            <a:r>
              <a:rPr lang="en-US" altLang="zh-CN" dirty="0" err="1"/>
              <a:t>IsNext</a:t>
            </a:r>
            <a:r>
              <a:rPr lang="en-US" altLang="zh-CN" dirty="0"/>
              <a:t>),</a:t>
            </a:r>
            <a:r>
              <a:rPr lang="zh-CN" altLang="en-US" dirty="0"/>
              <a:t> </a:t>
            </a:r>
            <a:r>
              <a:rPr lang="en-US" altLang="zh-CN" dirty="0"/>
              <a:t>and 50% of the time it is a random sentence from</a:t>
            </a:r>
            <a:r>
              <a:rPr lang="zh-CN" altLang="en-US" dirty="0"/>
              <a:t> </a:t>
            </a:r>
            <a:r>
              <a:rPr lang="en-US" altLang="zh-CN" dirty="0"/>
              <a:t>the corpus (labeled as </a:t>
            </a:r>
            <a:r>
              <a:rPr lang="en-US" altLang="zh-CN" dirty="0" err="1"/>
              <a:t>NotNext</a:t>
            </a:r>
            <a:r>
              <a:rPr lang="en-US" altLang="zh-CN" dirty="0"/>
              <a:t>).</a:t>
            </a:r>
          </a:p>
          <a:p>
            <a:pPr marL="0" indent="0">
              <a:buNone/>
            </a:pPr>
            <a:endParaRPr lang="en-US" altLang="zh-CN" dirty="0"/>
          </a:p>
          <a:p>
            <a:pPr lvl="1"/>
            <a:endParaRPr kumimoji="1" lang="en-US" altLang="zh-CN" sz="1600" dirty="0">
              <a:solidFill>
                <a:srgbClr val="000000"/>
              </a:solidFill>
            </a:endParaRPr>
          </a:p>
          <a:p>
            <a:pPr marL="457200" lvl="1" indent="0">
              <a:buNone/>
            </a:pPr>
            <a:endParaRPr kumimoji="1" lang="zh-CN" altLang="en-US" sz="16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74566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86554CE3-E3DB-F04B-ACF8-1A80B2B94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r>
              <a:rPr kumimoji="1" lang="en-US" altLang="zh-CN" sz="4000" dirty="0">
                <a:solidFill>
                  <a:srgbClr val="FFFFFF"/>
                </a:solidFill>
              </a:rPr>
              <a:t>NLP</a:t>
            </a:r>
            <a:r>
              <a:rPr kumimoji="1" lang="zh-CN" altLang="en-US" sz="4000" dirty="0">
                <a:solidFill>
                  <a:srgbClr val="FFFFFF"/>
                </a:solidFill>
              </a:rPr>
              <a:t>经典任务</a:t>
            </a:r>
          </a:p>
        </p:txBody>
      </p:sp>
      <p:sp>
        <p:nvSpPr>
          <p:cNvPr id="21" name="内容占位符 2">
            <a:extLst>
              <a:ext uri="{FF2B5EF4-FFF2-40B4-BE49-F238E27FC236}">
                <a16:creationId xmlns:a16="http://schemas.microsoft.com/office/drawing/2014/main" id="{9371805F-32A2-9445-8AB0-998E338CD9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226" y="3092970"/>
            <a:ext cx="9833548" cy="2693976"/>
          </a:xfrm>
        </p:spPr>
        <p:txBody>
          <a:bodyPr>
            <a:normAutofit fontScale="77500" lnSpcReduction="20000"/>
          </a:bodyPr>
          <a:lstStyle/>
          <a:p>
            <a:r>
              <a:rPr kumimoji="1" lang="zh-CN" altLang="en-US" sz="2000" dirty="0">
                <a:solidFill>
                  <a:srgbClr val="000000"/>
                </a:solidFill>
              </a:rPr>
              <a:t>序列标注</a:t>
            </a:r>
            <a:endParaRPr kumimoji="1" lang="en-US" altLang="zh-CN" sz="2000" dirty="0">
              <a:solidFill>
                <a:srgbClr val="000000"/>
              </a:solidFill>
            </a:endParaRPr>
          </a:p>
          <a:p>
            <a:pPr lvl="1"/>
            <a:r>
              <a:rPr kumimoji="1" lang="zh-CN" altLang="en-US" sz="1600" dirty="0">
                <a:solidFill>
                  <a:srgbClr val="000000"/>
                </a:solidFill>
              </a:rPr>
              <a:t>分词</a:t>
            </a:r>
            <a:endParaRPr kumimoji="1" lang="en-US" altLang="zh-CN" sz="1600" dirty="0">
              <a:solidFill>
                <a:srgbClr val="000000"/>
              </a:solidFill>
            </a:endParaRPr>
          </a:p>
          <a:p>
            <a:pPr lvl="1"/>
            <a:r>
              <a:rPr kumimoji="1" lang="en-US" altLang="zh-CN" sz="1600" dirty="0">
                <a:solidFill>
                  <a:srgbClr val="000000"/>
                </a:solidFill>
              </a:rPr>
              <a:t>Tag</a:t>
            </a:r>
            <a:r>
              <a:rPr kumimoji="1" lang="zh-CN" altLang="en-US" sz="1600" dirty="0">
                <a:solidFill>
                  <a:srgbClr val="000000"/>
                </a:solidFill>
              </a:rPr>
              <a:t> </a:t>
            </a:r>
            <a:r>
              <a:rPr kumimoji="1" lang="en-US" altLang="zh-CN" sz="1600" dirty="0" err="1">
                <a:solidFill>
                  <a:srgbClr val="000000"/>
                </a:solidFill>
              </a:rPr>
              <a:t>ner</a:t>
            </a:r>
            <a:r>
              <a:rPr kumimoji="1" lang="zh-CN" altLang="en-US" sz="1600" dirty="0">
                <a:solidFill>
                  <a:srgbClr val="000000"/>
                </a:solidFill>
              </a:rPr>
              <a:t> </a:t>
            </a:r>
            <a:r>
              <a:rPr kumimoji="1" lang="en-US" altLang="zh-CN" sz="1600" dirty="0" err="1">
                <a:solidFill>
                  <a:srgbClr val="000000"/>
                </a:solidFill>
              </a:rPr>
              <a:t>cner</a:t>
            </a:r>
            <a:endParaRPr kumimoji="1" lang="en-US" altLang="zh-CN" sz="1600" dirty="0">
              <a:solidFill>
                <a:srgbClr val="000000"/>
              </a:solidFill>
            </a:endParaRPr>
          </a:p>
          <a:p>
            <a:r>
              <a:rPr kumimoji="1" lang="zh-CN" altLang="en-US" sz="2000" dirty="0">
                <a:solidFill>
                  <a:srgbClr val="000000"/>
                </a:solidFill>
              </a:rPr>
              <a:t>分类任务</a:t>
            </a:r>
            <a:endParaRPr kumimoji="1" lang="en-US" altLang="zh-CN" sz="2000" dirty="0">
              <a:solidFill>
                <a:srgbClr val="000000"/>
              </a:solidFill>
            </a:endParaRPr>
          </a:p>
          <a:p>
            <a:pPr lvl="1"/>
            <a:r>
              <a:rPr kumimoji="1" lang="zh-CN" altLang="en-US" sz="1600" dirty="0">
                <a:solidFill>
                  <a:srgbClr val="000000"/>
                </a:solidFill>
              </a:rPr>
              <a:t>文本分类</a:t>
            </a:r>
            <a:endParaRPr kumimoji="1" lang="en-US" altLang="zh-CN" sz="1600" dirty="0">
              <a:solidFill>
                <a:srgbClr val="000000"/>
              </a:solidFill>
            </a:endParaRPr>
          </a:p>
          <a:p>
            <a:pPr lvl="1"/>
            <a:r>
              <a:rPr kumimoji="1" lang="zh-CN" altLang="en-US" sz="1600" dirty="0">
                <a:solidFill>
                  <a:srgbClr val="000000"/>
                </a:solidFill>
              </a:rPr>
              <a:t>情感识别</a:t>
            </a:r>
            <a:endParaRPr kumimoji="1" lang="en-US" altLang="zh-CN" sz="1600" dirty="0">
              <a:solidFill>
                <a:srgbClr val="000000"/>
              </a:solidFill>
            </a:endParaRPr>
          </a:p>
          <a:p>
            <a:r>
              <a:rPr kumimoji="1" lang="zh-CN" altLang="en-US" sz="2000" dirty="0">
                <a:solidFill>
                  <a:srgbClr val="000000"/>
                </a:solidFill>
              </a:rPr>
              <a:t>句子关系判断</a:t>
            </a:r>
            <a:endParaRPr kumimoji="1" lang="en-US" altLang="zh-CN" sz="2000" dirty="0">
              <a:solidFill>
                <a:srgbClr val="000000"/>
              </a:solidFill>
            </a:endParaRPr>
          </a:p>
          <a:p>
            <a:pPr lvl="1"/>
            <a:r>
              <a:rPr kumimoji="1" lang="en-US" altLang="zh-CN" sz="1600" dirty="0">
                <a:solidFill>
                  <a:srgbClr val="000000"/>
                </a:solidFill>
              </a:rPr>
              <a:t>QA</a:t>
            </a:r>
          </a:p>
          <a:p>
            <a:pPr lvl="1"/>
            <a:r>
              <a:rPr kumimoji="1" lang="zh-CN" altLang="en-US" sz="1600" dirty="0">
                <a:solidFill>
                  <a:srgbClr val="000000"/>
                </a:solidFill>
              </a:rPr>
              <a:t>阅读理解</a:t>
            </a:r>
            <a:endParaRPr kumimoji="1" lang="en-US" altLang="zh-CN" sz="1200" dirty="0">
              <a:solidFill>
                <a:srgbClr val="000000"/>
              </a:solidFill>
            </a:endParaRPr>
          </a:p>
          <a:p>
            <a:r>
              <a:rPr kumimoji="1" lang="zh-CN" altLang="en-US" sz="2000" dirty="0">
                <a:solidFill>
                  <a:srgbClr val="000000"/>
                </a:solidFill>
              </a:rPr>
              <a:t>生成式任务</a:t>
            </a:r>
            <a:endParaRPr kumimoji="1" lang="en-US" altLang="zh-CN" sz="2000" dirty="0">
              <a:solidFill>
                <a:srgbClr val="000000"/>
              </a:solidFill>
            </a:endParaRPr>
          </a:p>
          <a:p>
            <a:pPr lvl="1"/>
            <a:r>
              <a:rPr kumimoji="1" lang="zh-CN" altLang="en-US" sz="1600" dirty="0">
                <a:solidFill>
                  <a:srgbClr val="000000"/>
                </a:solidFill>
              </a:rPr>
              <a:t>机器翻译</a:t>
            </a:r>
            <a:endParaRPr kumimoji="1" lang="en-US" altLang="zh-CN" sz="1600" dirty="0">
              <a:solidFill>
                <a:srgbClr val="000000"/>
              </a:solidFill>
            </a:endParaRPr>
          </a:p>
          <a:p>
            <a:pPr lvl="1"/>
            <a:r>
              <a:rPr kumimoji="1" lang="zh-CN" altLang="en-US" sz="1600" dirty="0">
                <a:solidFill>
                  <a:srgbClr val="000000"/>
                </a:solidFill>
              </a:rPr>
              <a:t>自动摘要</a:t>
            </a:r>
            <a:endParaRPr kumimoji="1" lang="en-US" altLang="zh-CN" sz="1600" dirty="0">
              <a:solidFill>
                <a:srgbClr val="000000"/>
              </a:solidFill>
            </a:endParaRPr>
          </a:p>
          <a:p>
            <a:pPr marL="457200" lvl="1" indent="0">
              <a:buNone/>
            </a:pPr>
            <a:endParaRPr kumimoji="1" lang="en-US" altLang="zh-CN" sz="1600" dirty="0">
              <a:solidFill>
                <a:srgbClr val="000000"/>
              </a:solidFill>
            </a:endParaRPr>
          </a:p>
          <a:p>
            <a:pPr lvl="1"/>
            <a:endParaRPr kumimoji="1" lang="en-US" altLang="zh-CN" sz="1600" dirty="0">
              <a:solidFill>
                <a:srgbClr val="000000"/>
              </a:solidFill>
            </a:endParaRPr>
          </a:p>
          <a:p>
            <a:pPr marL="457200" lvl="1" indent="0">
              <a:buNone/>
            </a:pPr>
            <a:endParaRPr kumimoji="1" lang="zh-CN" altLang="en-US" sz="16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76647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86554CE3-E3DB-F04B-ACF8-1A80B2B94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r>
              <a:rPr kumimoji="1" lang="zh-CN" altLang="en-US" sz="4000" dirty="0">
                <a:solidFill>
                  <a:srgbClr val="FFFFFF"/>
                </a:solidFill>
              </a:rPr>
              <a:t>语言模型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645BA6C-C92E-DB40-985A-995FC4B124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9226" y="3216428"/>
            <a:ext cx="10276498" cy="1609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9578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86554CE3-E3DB-F04B-ACF8-1A80B2B94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r>
              <a:rPr kumimoji="1" lang="en-US" altLang="zh-CN" sz="4000" dirty="0">
                <a:solidFill>
                  <a:srgbClr val="FFFFFF"/>
                </a:solidFill>
              </a:rPr>
              <a:t>Word</a:t>
            </a:r>
            <a:r>
              <a:rPr kumimoji="1" lang="zh-CN" altLang="en-US" sz="4000" dirty="0">
                <a:solidFill>
                  <a:srgbClr val="FFFFFF"/>
                </a:solidFill>
              </a:rPr>
              <a:t> </a:t>
            </a:r>
            <a:r>
              <a:rPr kumimoji="1" lang="en-US" altLang="zh-CN" sz="4000" dirty="0" err="1">
                <a:solidFill>
                  <a:srgbClr val="FFFFFF"/>
                </a:solidFill>
              </a:rPr>
              <a:t>Embeding</a:t>
            </a:r>
            <a:r>
              <a:rPr kumimoji="1" lang="zh-CN" altLang="en-US" sz="4000" dirty="0">
                <a:solidFill>
                  <a:srgbClr val="FFFFFF"/>
                </a:solidFill>
              </a:rPr>
              <a:t>  </a:t>
            </a:r>
            <a:r>
              <a:rPr kumimoji="1" lang="en-US" altLang="zh-CN" sz="4000" dirty="0">
                <a:solidFill>
                  <a:srgbClr val="FFFFFF"/>
                </a:solidFill>
              </a:rPr>
              <a:t>2003</a:t>
            </a:r>
            <a:r>
              <a:rPr kumimoji="1" lang="zh-CN" altLang="en-US" sz="4000" dirty="0">
                <a:solidFill>
                  <a:srgbClr val="FFFFFF"/>
                </a:solidFill>
              </a:rPr>
              <a:t> </a:t>
            </a:r>
            <a:r>
              <a:rPr kumimoji="1" lang="en-US" altLang="zh-CN" sz="4000" dirty="0" err="1">
                <a:solidFill>
                  <a:srgbClr val="FFFFFF"/>
                </a:solidFill>
              </a:rPr>
              <a:t>Bengio</a:t>
            </a:r>
            <a:endParaRPr kumimoji="1" lang="zh-CN" altLang="en-US" sz="4000" dirty="0">
              <a:solidFill>
                <a:srgbClr val="FFFFFF"/>
              </a:solidFill>
            </a:endParaRPr>
          </a:p>
        </p:txBody>
      </p:sp>
      <p:sp>
        <p:nvSpPr>
          <p:cNvPr id="21" name="内容占位符 2">
            <a:extLst>
              <a:ext uri="{FF2B5EF4-FFF2-40B4-BE49-F238E27FC236}">
                <a16:creationId xmlns:a16="http://schemas.microsoft.com/office/drawing/2014/main" id="{9371805F-32A2-9445-8AB0-998E338CD9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226" y="3092970"/>
            <a:ext cx="9833548" cy="2693976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endParaRPr kumimoji="1" lang="en-US" altLang="zh-CN" sz="1600" dirty="0">
              <a:solidFill>
                <a:srgbClr val="000000"/>
              </a:solidFill>
            </a:endParaRPr>
          </a:p>
          <a:p>
            <a:pPr lvl="1"/>
            <a:endParaRPr kumimoji="1" lang="en-US" altLang="zh-CN" sz="1600" dirty="0">
              <a:solidFill>
                <a:srgbClr val="000000"/>
              </a:solidFill>
            </a:endParaRPr>
          </a:p>
          <a:p>
            <a:pPr marL="457200" lvl="1" indent="0">
              <a:buNone/>
            </a:pPr>
            <a:endParaRPr kumimoji="1" lang="zh-CN" altLang="en-US" sz="1600" dirty="0">
              <a:solidFill>
                <a:srgbClr val="000000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2380A48-2E19-0846-B54F-27A2A385A6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2769" y="2445997"/>
            <a:ext cx="4663079" cy="3987922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EF77504D-8DEF-DA43-AAD0-0D82CEAE5F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9661" y="5861434"/>
            <a:ext cx="3289300" cy="3556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3752028-7CA7-3B4F-B83F-AB8B4113D0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73200" y="2445192"/>
            <a:ext cx="3970529" cy="3386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3965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86554CE3-E3DB-F04B-ACF8-1A80B2B94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r>
              <a:rPr kumimoji="1" lang="en-US" altLang="zh-CN" sz="4000" dirty="0">
                <a:solidFill>
                  <a:srgbClr val="FFFFFF"/>
                </a:solidFill>
              </a:rPr>
              <a:t>Word2vector</a:t>
            </a:r>
            <a:endParaRPr kumimoji="1" lang="zh-CN" altLang="en-US" sz="4000" dirty="0">
              <a:solidFill>
                <a:srgbClr val="FFFFFF"/>
              </a:solidFill>
            </a:endParaRPr>
          </a:p>
        </p:txBody>
      </p:sp>
      <p:sp>
        <p:nvSpPr>
          <p:cNvPr id="21" name="内容占位符 2">
            <a:extLst>
              <a:ext uri="{FF2B5EF4-FFF2-40B4-BE49-F238E27FC236}">
                <a16:creationId xmlns:a16="http://schemas.microsoft.com/office/drawing/2014/main" id="{9371805F-32A2-9445-8AB0-998E338CD9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226" y="3092970"/>
            <a:ext cx="9833548" cy="2693976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kumimoji="1" lang="en-US" altLang="zh-CN" sz="1600" dirty="0">
              <a:solidFill>
                <a:srgbClr val="000000"/>
              </a:solidFill>
            </a:endParaRPr>
          </a:p>
          <a:p>
            <a:pPr lvl="1"/>
            <a:endParaRPr kumimoji="1" lang="en-US" altLang="zh-CN" sz="1600" dirty="0">
              <a:solidFill>
                <a:srgbClr val="000000"/>
              </a:solidFill>
            </a:endParaRPr>
          </a:p>
          <a:p>
            <a:pPr marL="457200" lvl="1" indent="0">
              <a:buNone/>
            </a:pPr>
            <a:endParaRPr kumimoji="1" lang="zh-CN" altLang="en-US" sz="1600" dirty="0">
              <a:solidFill>
                <a:srgbClr val="000000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4BA99B2-36E5-414C-9F77-FA11D7E667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893" y="2592108"/>
            <a:ext cx="7102977" cy="3439212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6A30C4B0-7FAA-1541-A951-0715277C4C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3143" y="3399394"/>
            <a:ext cx="3092029" cy="81219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675F7FF-A49A-7741-AD14-269E0777D6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90078" y="4657874"/>
            <a:ext cx="3524537" cy="1129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3573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86554CE3-E3DB-F04B-ACF8-1A80B2B94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r>
              <a:rPr kumimoji="1" lang="en-US" altLang="zh-CN" sz="4000" dirty="0">
                <a:solidFill>
                  <a:srgbClr val="FFFFFF"/>
                </a:solidFill>
              </a:rPr>
              <a:t>Transformer</a:t>
            </a:r>
            <a:endParaRPr kumimoji="1" lang="zh-CN" altLang="en-US" sz="4000" dirty="0">
              <a:solidFill>
                <a:srgbClr val="FFFFFF"/>
              </a:solidFill>
            </a:endParaRPr>
          </a:p>
        </p:txBody>
      </p:sp>
      <p:sp>
        <p:nvSpPr>
          <p:cNvPr id="21" name="内容占位符 2">
            <a:extLst>
              <a:ext uri="{FF2B5EF4-FFF2-40B4-BE49-F238E27FC236}">
                <a16:creationId xmlns:a16="http://schemas.microsoft.com/office/drawing/2014/main" id="{9371805F-32A2-9445-8AB0-998E338CD9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226" y="3092970"/>
            <a:ext cx="9833548" cy="2693976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kumimoji="1" lang="en-US" altLang="zh-CN" sz="1600" dirty="0">
              <a:solidFill>
                <a:srgbClr val="000000"/>
              </a:solidFill>
            </a:endParaRPr>
          </a:p>
          <a:p>
            <a:pPr lvl="1"/>
            <a:endParaRPr kumimoji="1" lang="en-US" altLang="zh-CN" sz="1600" dirty="0">
              <a:solidFill>
                <a:srgbClr val="000000"/>
              </a:solidFill>
            </a:endParaRPr>
          </a:p>
          <a:p>
            <a:pPr marL="457200" lvl="1" indent="0">
              <a:buNone/>
            </a:pPr>
            <a:endParaRPr kumimoji="1" lang="zh-CN" altLang="en-US" sz="1600" dirty="0">
              <a:solidFill>
                <a:srgbClr val="000000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C2E5C69-E039-7447-BA8F-0D49E065B2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8820" y="2642296"/>
            <a:ext cx="2819901" cy="3945467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BECDAA66-1101-D946-9B20-559D18E100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9226" y="2978923"/>
            <a:ext cx="5600368" cy="3272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0373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86554CE3-E3DB-F04B-ACF8-1A80B2B94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r>
              <a:rPr kumimoji="1" lang="en-US" altLang="zh-CN" sz="4000" dirty="0">
                <a:solidFill>
                  <a:srgbClr val="FFFFFF"/>
                </a:solidFill>
              </a:rPr>
              <a:t>GPT</a:t>
            </a:r>
            <a:endParaRPr kumimoji="1" lang="zh-CN" altLang="en-US" sz="4000" dirty="0">
              <a:solidFill>
                <a:srgbClr val="FFFFFF"/>
              </a:solidFill>
            </a:endParaRPr>
          </a:p>
        </p:txBody>
      </p:sp>
      <p:sp>
        <p:nvSpPr>
          <p:cNvPr id="21" name="内容占位符 2">
            <a:extLst>
              <a:ext uri="{FF2B5EF4-FFF2-40B4-BE49-F238E27FC236}">
                <a16:creationId xmlns:a16="http://schemas.microsoft.com/office/drawing/2014/main" id="{9371805F-32A2-9445-8AB0-998E338CD9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226" y="3092970"/>
            <a:ext cx="9833548" cy="2693976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kumimoji="1" lang="en-US" altLang="zh-CN" sz="1600" dirty="0">
              <a:solidFill>
                <a:srgbClr val="000000"/>
              </a:solidFill>
            </a:endParaRPr>
          </a:p>
          <a:p>
            <a:pPr lvl="1"/>
            <a:endParaRPr kumimoji="1" lang="en-US" altLang="zh-CN" sz="1600" dirty="0">
              <a:solidFill>
                <a:srgbClr val="000000"/>
              </a:solidFill>
            </a:endParaRPr>
          </a:p>
          <a:p>
            <a:pPr marL="457200" lvl="1" indent="0">
              <a:buNone/>
            </a:pPr>
            <a:endParaRPr kumimoji="1" lang="zh-CN" altLang="en-US" sz="1600" dirty="0">
              <a:solidFill>
                <a:srgbClr val="000000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F1E2D61-A290-9C4D-834A-4C7AA691DD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5579" y="2541308"/>
            <a:ext cx="8839200" cy="379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6182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86554CE3-E3DB-F04B-ACF8-1A80B2B94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r>
              <a:rPr kumimoji="1" lang="en-US" altLang="zh-CN" sz="4000" dirty="0">
                <a:solidFill>
                  <a:srgbClr val="FFFFFF"/>
                </a:solidFill>
              </a:rPr>
              <a:t>BERT</a:t>
            </a:r>
            <a:endParaRPr kumimoji="1" lang="zh-CN" altLang="en-US" sz="4000" dirty="0">
              <a:solidFill>
                <a:srgbClr val="FFFFFF"/>
              </a:solidFill>
            </a:endParaRPr>
          </a:p>
        </p:txBody>
      </p:sp>
      <p:sp>
        <p:nvSpPr>
          <p:cNvPr id="21" name="内容占位符 2">
            <a:extLst>
              <a:ext uri="{FF2B5EF4-FFF2-40B4-BE49-F238E27FC236}">
                <a16:creationId xmlns:a16="http://schemas.microsoft.com/office/drawing/2014/main" id="{9371805F-32A2-9445-8AB0-998E338CD9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226" y="3092970"/>
            <a:ext cx="9833548" cy="2693976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kumimoji="1" lang="en-US" altLang="zh-CN" sz="1600" dirty="0">
              <a:solidFill>
                <a:srgbClr val="000000"/>
              </a:solidFill>
            </a:endParaRPr>
          </a:p>
          <a:p>
            <a:pPr lvl="1"/>
            <a:endParaRPr kumimoji="1" lang="en-US" altLang="zh-CN" sz="1600" dirty="0">
              <a:solidFill>
                <a:srgbClr val="000000"/>
              </a:solidFill>
            </a:endParaRPr>
          </a:p>
          <a:p>
            <a:pPr marL="457200" lvl="1" indent="0">
              <a:buNone/>
            </a:pPr>
            <a:endParaRPr kumimoji="1" lang="zh-CN" altLang="en-US" sz="1600" dirty="0">
              <a:solidFill>
                <a:srgbClr val="000000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58767D5-FE37-874C-815B-9DED7A2831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8444" y="2516055"/>
            <a:ext cx="9472916" cy="4130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3868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86554CE3-E3DB-F04B-ACF8-1A80B2B94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r>
              <a:rPr kumimoji="1" lang="en-US" altLang="zh-CN" sz="4000" dirty="0">
                <a:solidFill>
                  <a:srgbClr val="FFFFFF"/>
                </a:solidFill>
              </a:rPr>
              <a:t>BERT</a:t>
            </a:r>
            <a:endParaRPr kumimoji="1" lang="zh-CN" altLang="en-US" sz="4000" dirty="0">
              <a:solidFill>
                <a:srgbClr val="FFFFFF"/>
              </a:solidFill>
            </a:endParaRPr>
          </a:p>
        </p:txBody>
      </p:sp>
      <p:sp>
        <p:nvSpPr>
          <p:cNvPr id="21" name="内容占位符 2">
            <a:extLst>
              <a:ext uri="{FF2B5EF4-FFF2-40B4-BE49-F238E27FC236}">
                <a16:creationId xmlns:a16="http://schemas.microsoft.com/office/drawing/2014/main" id="{9371805F-32A2-9445-8AB0-998E338CD9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226" y="3092970"/>
            <a:ext cx="9833548" cy="2693976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kumimoji="1" lang="en-US" altLang="zh-CN" sz="1600" dirty="0">
              <a:solidFill>
                <a:srgbClr val="000000"/>
              </a:solidFill>
            </a:endParaRPr>
          </a:p>
          <a:p>
            <a:pPr lvl="1"/>
            <a:endParaRPr kumimoji="1" lang="en-US" altLang="zh-CN" sz="1600" dirty="0">
              <a:solidFill>
                <a:srgbClr val="000000"/>
              </a:solidFill>
            </a:endParaRPr>
          </a:p>
          <a:p>
            <a:pPr marL="457200" lvl="1" indent="0">
              <a:buNone/>
            </a:pPr>
            <a:endParaRPr kumimoji="1" lang="zh-CN" altLang="en-US" sz="1600" dirty="0">
              <a:solidFill>
                <a:srgbClr val="000000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8B3B123-9223-7A45-AC47-B89FF387BB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8651" y="2578508"/>
            <a:ext cx="7683500" cy="425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6093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254</TotalTime>
  <Words>63</Words>
  <Application>Microsoft Macintosh PowerPoint</Application>
  <PresentationFormat>宽屏</PresentationFormat>
  <Paragraphs>43</Paragraphs>
  <Slides>12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16" baseType="lpstr">
      <vt:lpstr>等线</vt:lpstr>
      <vt:lpstr>等线 Light</vt:lpstr>
      <vt:lpstr>Arial</vt:lpstr>
      <vt:lpstr>Office 主题​​</vt:lpstr>
      <vt:lpstr>NLP领域问题及BERT简介</vt:lpstr>
      <vt:lpstr>NLP经典任务</vt:lpstr>
      <vt:lpstr>语言模型</vt:lpstr>
      <vt:lpstr>Word Embeding  2003 Bengio</vt:lpstr>
      <vt:lpstr>Word2vector</vt:lpstr>
      <vt:lpstr>Transformer</vt:lpstr>
      <vt:lpstr>GPT</vt:lpstr>
      <vt:lpstr>BERT</vt:lpstr>
      <vt:lpstr>BERT</vt:lpstr>
      <vt:lpstr>BERT</vt:lpstr>
      <vt:lpstr>BERT</vt:lpstr>
      <vt:lpstr>BERT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NLP领域问题及BERT简介</dc:title>
  <dc:creator>Microsoft Office User</dc:creator>
  <cp:lastModifiedBy>Microsoft Office User</cp:lastModifiedBy>
  <cp:revision>36</cp:revision>
  <cp:lastPrinted>2019-07-12T06:42:20Z</cp:lastPrinted>
  <dcterms:created xsi:type="dcterms:W3CDTF">2019-07-12T04:39:57Z</dcterms:created>
  <dcterms:modified xsi:type="dcterms:W3CDTF">2019-07-12T08:54:45Z</dcterms:modified>
</cp:coreProperties>
</file>